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/3hx0smABA3j9TfxiHiOk7cFD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A91A10-EBAC-4D74-ACFF-368416B186C2}">
  <a:tblStyle styleId="{5CA91A10-EBAC-4D74-ACFF-368416B186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7" d="100"/>
          <a:sy n="107" d="100"/>
        </p:scale>
        <p:origin x="6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77e1e1c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Demographics&gt;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Psychographics&gt;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Age/Lifestyle/Occupation/Income</a:t>
            </a:r>
            <a:endParaRPr/>
          </a:p>
        </p:txBody>
      </p:sp>
      <p:sp>
        <p:nvSpPr>
          <p:cNvPr id="222" name="Google Shape;222;g6577e1e1c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577e1e1c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Demographics&gt;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Psychographics&gt;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Age/Lifestyle/Occupation/Income</a:t>
            </a:r>
            <a:endParaRPr/>
          </a:p>
        </p:txBody>
      </p:sp>
      <p:sp>
        <p:nvSpPr>
          <p:cNvPr id="237" name="Google Shape;237;g6577e1e1c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577e1e1c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6577e1e1c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Demographics&gt;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&lt;Insert Psychographics&gt;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/>
              <a:t>Age/Lifestyle/Occupation/Income</a:t>
            </a:r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ederalpay.org/holiday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openweathermap.org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chicago.org/Transportation/CTA-System-Information-List-of-L-Stops/8pix-ypme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data.cityofchicago.org/Transportation/CTA-Bus-Stops-Shapefile/pxug-u72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data.cityofchicago.org/Public-Safety/Crimes-2001-to-present/ijzp-q8t2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"/>
          <p:cNvPicPr preferRelativeResize="0"/>
          <p:nvPr/>
        </p:nvPicPr>
        <p:blipFill rotWithShape="1">
          <a:blip r:embed="rId3">
            <a:alphaModFix/>
          </a:blip>
          <a:srcRect t="3704" r="1201" b="12933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6"/>
          <p:cNvGrpSpPr/>
          <p:nvPr/>
        </p:nvGrpSpPr>
        <p:grpSpPr>
          <a:xfrm>
            <a:off x="-1284660" y="4110088"/>
            <a:ext cx="12192000" cy="2078550"/>
            <a:chOff x="-1284660" y="4110088"/>
            <a:chExt cx="12192000" cy="2078550"/>
          </a:xfrm>
        </p:grpSpPr>
        <p:sp>
          <p:nvSpPr>
            <p:cNvPr id="87" name="Google Shape;87;p6"/>
            <p:cNvSpPr/>
            <p:nvPr/>
          </p:nvSpPr>
          <p:spPr>
            <a:xfrm>
              <a:off x="-1284660" y="4110088"/>
              <a:ext cx="12192000" cy="2078550"/>
            </a:xfrm>
            <a:prstGeom prst="parallelogram">
              <a:avLst>
                <a:gd name="adj" fmla="val 33910"/>
              </a:avLst>
            </a:prstGeom>
            <a:solidFill>
              <a:srgbClr val="1F3864">
                <a:alpha val="8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6"/>
            <p:cNvSpPr txBox="1"/>
            <p:nvPr/>
          </p:nvSpPr>
          <p:spPr>
            <a:xfrm>
              <a:off x="697583" y="4238934"/>
              <a:ext cx="10209757" cy="1883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SECURITY ON PUBLIC TRANSPORTATION IN CHICAGO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GROUP 6 | Jainam Mehta, Julian Kleindiek, Lola Johnston, Peter Eusebio</a:t>
              </a:r>
              <a:endPara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77e1e1c7_2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g6577e1e1c7_2_2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6577e1e1c7_2_2"/>
          <p:cNvSpPr/>
          <p:nvPr/>
        </p:nvSpPr>
        <p:spPr>
          <a:xfrm rot="10800000">
            <a:off x="-292000" y="-228034"/>
            <a:ext cx="12776100" cy="7863900"/>
          </a:xfrm>
          <a:prstGeom prst="rect">
            <a:avLst/>
          </a:prstGeom>
          <a:gradFill>
            <a:gsLst>
              <a:gs pos="0">
                <a:srgbClr val="FFFFFF">
                  <a:alpha val="52549"/>
                </a:srgbClr>
              </a:gs>
              <a:gs pos="65000">
                <a:srgbClr val="FFFFFF">
                  <a:alpha val="92549"/>
                </a:srgbClr>
              </a:gs>
              <a:gs pos="100000">
                <a:srgbClr val="FFFFFF">
                  <a:alpha val="92549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g6577e1e1c7_2_2"/>
          <p:cNvSpPr txBox="1"/>
          <p:nvPr/>
        </p:nvSpPr>
        <p:spPr>
          <a:xfrm>
            <a:off x="264392" y="221641"/>
            <a:ext cx="110895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PAIN POINTS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8" name="Google Shape;228;g6577e1e1c7_2_2"/>
          <p:cNvGrpSpPr/>
          <p:nvPr/>
        </p:nvGrpSpPr>
        <p:grpSpPr>
          <a:xfrm>
            <a:off x="10" y="1109845"/>
            <a:ext cx="5798960" cy="4948658"/>
            <a:chOff x="1699424" y="1907296"/>
            <a:chExt cx="3295800" cy="2705811"/>
          </a:xfrm>
        </p:grpSpPr>
        <p:sp>
          <p:nvSpPr>
            <p:cNvPr id="229" name="Google Shape;229;g6577e1e1c7_2_2"/>
            <p:cNvSpPr/>
            <p:nvPr/>
          </p:nvSpPr>
          <p:spPr>
            <a:xfrm>
              <a:off x="1699424" y="4002607"/>
              <a:ext cx="3295800" cy="610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72000" rIns="91425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emo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</a:t>
              </a: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0" name="Google Shape;230;g6577e1e1c7_2_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9424" y="1907296"/>
              <a:ext cx="3295668" cy="21751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g6577e1e1c7_2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113" y="1109857"/>
            <a:ext cx="5981898" cy="406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6577e1e1c7_2_2"/>
          <p:cNvSpPr txBox="1"/>
          <p:nvPr/>
        </p:nvSpPr>
        <p:spPr>
          <a:xfrm>
            <a:off x="0" y="1092325"/>
            <a:ext cx="5815900" cy="4010194"/>
          </a:xfrm>
          <a:prstGeom prst="rect">
            <a:avLst/>
          </a:prstGeom>
          <a:solidFill>
            <a:schemeClr val="dk2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Exposed to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the safety of taking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dangerous routes as a tourist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 off between safety and cost for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safer options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6577e1e1c7_2_2"/>
          <p:cNvSpPr txBox="1"/>
          <p:nvPr/>
        </p:nvSpPr>
        <p:spPr>
          <a:xfrm>
            <a:off x="6192719" y="1109845"/>
            <a:ext cx="5999280" cy="4069298"/>
          </a:xfrm>
          <a:prstGeom prst="rect">
            <a:avLst/>
          </a:prstGeom>
          <a:solidFill>
            <a:schemeClr val="dk2">
              <a:alpha val="85882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Chicago’s reputation as one of the most dangerous cities in the US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Inability to ensure safety and prevent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how external factors influence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where to increase staffing and presence. 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g6577e1e1c7_2_2"/>
          <p:cNvSpPr/>
          <p:nvPr/>
        </p:nvSpPr>
        <p:spPr>
          <a:xfrm>
            <a:off x="6209881" y="5067431"/>
            <a:ext cx="5982119" cy="999916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mon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AUTHORITIES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77e1e1c7_2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g6577e1e1c7_2_25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6577e1e1c7_2_25"/>
          <p:cNvSpPr/>
          <p:nvPr/>
        </p:nvSpPr>
        <p:spPr>
          <a:xfrm rot="10800000">
            <a:off x="-292000" y="-112750"/>
            <a:ext cx="12776100" cy="7863900"/>
          </a:xfrm>
          <a:prstGeom prst="rect">
            <a:avLst/>
          </a:prstGeom>
          <a:gradFill>
            <a:gsLst>
              <a:gs pos="0">
                <a:srgbClr val="FFFFFF">
                  <a:alpha val="52549"/>
                </a:srgbClr>
              </a:gs>
              <a:gs pos="65000">
                <a:srgbClr val="FFFFFF">
                  <a:alpha val="92549"/>
                </a:srgbClr>
              </a:gs>
              <a:gs pos="100000">
                <a:srgbClr val="FFFFFF">
                  <a:alpha val="92549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g6577e1e1c7_2_25"/>
          <p:cNvSpPr txBox="1"/>
          <p:nvPr/>
        </p:nvSpPr>
        <p:spPr>
          <a:xfrm>
            <a:off x="264392" y="221641"/>
            <a:ext cx="110895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AND IMPACT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3" name="Google Shape;243;g6577e1e1c7_2_25"/>
          <p:cNvGrpSpPr/>
          <p:nvPr/>
        </p:nvGrpSpPr>
        <p:grpSpPr>
          <a:xfrm>
            <a:off x="10" y="1109845"/>
            <a:ext cx="5798960" cy="4948658"/>
            <a:chOff x="1699424" y="1907296"/>
            <a:chExt cx="3295800" cy="2705811"/>
          </a:xfrm>
        </p:grpSpPr>
        <p:sp>
          <p:nvSpPr>
            <p:cNvPr id="244" name="Google Shape;244;g6577e1e1c7_2_25"/>
            <p:cNvSpPr/>
            <p:nvPr/>
          </p:nvSpPr>
          <p:spPr>
            <a:xfrm>
              <a:off x="1699424" y="4002607"/>
              <a:ext cx="3295800" cy="610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72000" rIns="91425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emo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</a:t>
              </a: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5" name="Google Shape;245;g6577e1e1c7_2_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9424" y="1907296"/>
              <a:ext cx="3295668" cy="2175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g6577e1e1c7_2_25"/>
          <p:cNvGrpSpPr/>
          <p:nvPr/>
        </p:nvGrpSpPr>
        <p:grpSpPr>
          <a:xfrm>
            <a:off x="6210113" y="1109857"/>
            <a:ext cx="5981898" cy="4948644"/>
            <a:chOff x="6657160" y="1907296"/>
            <a:chExt cx="3308572" cy="2725942"/>
          </a:xfrm>
        </p:grpSpPr>
        <p:pic>
          <p:nvPicPr>
            <p:cNvPr id="247" name="Google Shape;247;g6577e1e1c7_2_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57160" y="1907296"/>
              <a:ext cx="3308572" cy="2241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6577e1e1c7_2_25"/>
            <p:cNvSpPr/>
            <p:nvPr/>
          </p:nvSpPr>
          <p:spPr>
            <a:xfrm>
              <a:off x="6663896" y="4082438"/>
              <a:ext cx="3295800" cy="550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72000" rIns="91425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emo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AUTHORITIES</a:t>
              </a: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9" name="Google Shape;249;g6577e1e1c7_2_25"/>
          <p:cNvSpPr txBox="1"/>
          <p:nvPr/>
        </p:nvSpPr>
        <p:spPr>
          <a:xfrm>
            <a:off x="16900" y="1092325"/>
            <a:ext cx="5781838" cy="4010194"/>
          </a:xfrm>
          <a:prstGeom prst="rect">
            <a:avLst/>
          </a:prstGeom>
          <a:solidFill>
            <a:schemeClr val="dk2">
              <a:alpha val="83921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insights into the risk level of using a given means of public transportation at a given point in time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greater transparency on the safety of different public transport options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g6577e1e1c7_2_25"/>
          <p:cNvSpPr txBox="1"/>
          <p:nvPr/>
        </p:nvSpPr>
        <p:spPr>
          <a:xfrm>
            <a:off x="6209874" y="1063175"/>
            <a:ext cx="6005467" cy="3992661"/>
          </a:xfrm>
          <a:prstGeom prst="rect">
            <a:avLst/>
          </a:prstGeom>
          <a:solidFill>
            <a:schemeClr val="dk2">
              <a:alpha val="83921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insights into how to increase safety on public transportation by unveiling dominant crime patterns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predictive information on when to anticipate heightened crime, and help improve staffing efficiency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8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/>
          <p:nvPr/>
        </p:nvSpPr>
        <p:spPr>
          <a:xfrm rot="10800000">
            <a:off x="-292000" y="-144664"/>
            <a:ext cx="12776100" cy="7863900"/>
          </a:xfrm>
          <a:prstGeom prst="rect">
            <a:avLst/>
          </a:prstGeom>
          <a:gradFill>
            <a:gsLst>
              <a:gs pos="0">
                <a:srgbClr val="FFFFFF">
                  <a:alpha val="45490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264392" y="221641"/>
            <a:ext cx="110895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7075" y="1225315"/>
            <a:ext cx="3196512" cy="10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7074" y="2432278"/>
            <a:ext cx="3196512" cy="11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2799" y="3859457"/>
            <a:ext cx="3563434" cy="98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42800" y="5164900"/>
            <a:ext cx="988175" cy="9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895436" y="1139600"/>
            <a:ext cx="6488700" cy="5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t" anchorCtr="0">
            <a:noAutofit/>
          </a:bodyPr>
          <a:lstStyle/>
          <a:p>
            <a:pPr marL="5842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ourier New"/>
              <a:buChar char="o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Chicago crime reports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3300" marR="0" lvl="1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Char char="•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descriptions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03300" marR="0" lvl="1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Char char="•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Geocodes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ourier New"/>
              <a:buChar char="o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CTA routes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ourier New"/>
              <a:buChar char="o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CTA ridership statistics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ourier New"/>
              <a:buChar char="o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ourier New"/>
              <a:buChar char="o"/>
            </a:pPr>
            <a:r>
              <a:rPr lang="en-US" sz="4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4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9188625" y="5169075"/>
            <a:ext cx="26127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U.S. Office of Personnel Management</a:t>
            </a: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77e1e1c7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g6577e1e1c7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g6577e1e1c7_0_17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6577e1e1c7_0_17"/>
          <p:cNvSpPr/>
          <p:nvPr/>
        </p:nvSpPr>
        <p:spPr>
          <a:xfrm rot="10800000">
            <a:off x="-292000" y="-248892"/>
            <a:ext cx="12776100" cy="7863900"/>
          </a:xfrm>
          <a:prstGeom prst="rect">
            <a:avLst/>
          </a:prstGeom>
          <a:gradFill>
            <a:gsLst>
              <a:gs pos="0">
                <a:srgbClr val="FFFFFF">
                  <a:alpha val="45490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g6577e1e1c7_0_17"/>
          <p:cNvPicPr preferRelativeResize="0"/>
          <p:nvPr/>
        </p:nvPicPr>
        <p:blipFill rotWithShape="1">
          <a:blip r:embed="rId4">
            <a:alphaModFix/>
          </a:blip>
          <a:srcRect b="24619"/>
          <a:stretch/>
        </p:blipFill>
        <p:spPr>
          <a:xfrm>
            <a:off x="1230140" y="1027975"/>
            <a:ext cx="4097998" cy="338524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</p:pic>
      <p:pic>
        <p:nvPicPr>
          <p:cNvPr id="275" name="Google Shape;275;g6577e1e1c7_0_17"/>
          <p:cNvPicPr preferRelativeResize="0"/>
          <p:nvPr/>
        </p:nvPicPr>
        <p:blipFill rotWithShape="1">
          <a:blip r:embed="rId5">
            <a:alphaModFix/>
          </a:blip>
          <a:srcRect b="24619"/>
          <a:stretch/>
        </p:blipFill>
        <p:spPr>
          <a:xfrm>
            <a:off x="6012987" y="1027975"/>
            <a:ext cx="3945020" cy="3385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</p:pic>
      <p:sp>
        <p:nvSpPr>
          <p:cNvPr id="276" name="Google Shape;276;g6577e1e1c7_0_17"/>
          <p:cNvSpPr/>
          <p:nvPr/>
        </p:nvSpPr>
        <p:spPr>
          <a:xfrm>
            <a:off x="347551" y="4548024"/>
            <a:ext cx="6965367" cy="2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 crime geocodes to districts</a:t>
            </a:r>
            <a:endParaRPr sz="28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each CTA route into districts passed through</a:t>
            </a:r>
            <a:endParaRPr sz="14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crime statistics by district to weigh risk on routes and at stops</a:t>
            </a:r>
            <a:endParaRPr sz="28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6577e1e1c7_0_17"/>
          <p:cNvSpPr txBox="1"/>
          <p:nvPr/>
        </p:nvSpPr>
        <p:spPr>
          <a:xfrm>
            <a:off x="0" y="267653"/>
            <a:ext cx="5491989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p10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 rot="10800000">
            <a:off x="-292000" y="-192924"/>
            <a:ext cx="12776100" cy="7863900"/>
          </a:xfrm>
          <a:prstGeom prst="rect">
            <a:avLst/>
          </a:prstGeom>
          <a:gradFill>
            <a:gsLst>
              <a:gs pos="0">
                <a:srgbClr val="FFFFFF">
                  <a:alpha val="45490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264392" y="221641"/>
            <a:ext cx="110895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p10"/>
          <p:cNvPicPr preferRelativeResize="0"/>
          <p:nvPr/>
        </p:nvPicPr>
        <p:blipFill rotWithShape="1">
          <a:blip r:embed="rId4">
            <a:alphaModFix/>
          </a:blip>
          <a:srcRect t="9787" r="-2489"/>
          <a:stretch/>
        </p:blipFill>
        <p:spPr>
          <a:xfrm>
            <a:off x="452350" y="3412725"/>
            <a:ext cx="3611875" cy="21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5">
            <a:alphaModFix/>
          </a:blip>
          <a:srcRect l="-1250" t="2723" r="-1240" b="2723"/>
          <a:stretch/>
        </p:blipFill>
        <p:spPr>
          <a:xfrm>
            <a:off x="7639425" y="1172125"/>
            <a:ext cx="3611879" cy="18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9425" y="4060852"/>
            <a:ext cx="3611881" cy="93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452350" y="2381650"/>
            <a:ext cx="35019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for Data Extraction, Data Preparation and Data Analysis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7694413" y="3167075"/>
            <a:ext cx="3501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for Data Storage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7694413" y="5188800"/>
            <a:ext cx="3501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for Data Visualization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507338" y="5719775"/>
            <a:ext cx="35019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for Data Normalization, Database Design and Data Manipulation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363" y="1316150"/>
            <a:ext cx="3611880" cy="99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/>
          </a:blip>
          <a:srcRect l="2287" t="980" r="2284" b="32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/>
          <p:nvPr/>
        </p:nvSpPr>
        <p:spPr>
          <a:xfrm rot="10800000">
            <a:off x="-2" y="-1"/>
            <a:ext cx="12191999" cy="6858001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345440" y="325816"/>
            <a:ext cx="11518611" cy="5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0" y="350990"/>
            <a:ext cx="152400" cy="50351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398900" y="1266455"/>
            <a:ext cx="11394300" cy="293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Crime on public transportation and in its surroundings is severe in Chicago, posing a threat to consumers and a challenge to law enforcement authorities</a:t>
            </a:r>
            <a:endParaRPr sz="2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of the UChicago students are frequently using public transportation and hence affected by this issue</a:t>
            </a:r>
            <a:endParaRPr sz="2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objective of this project is to </a:t>
            </a:r>
            <a:r>
              <a:rPr lang="en-US" sz="2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 patterns in the occurrence of crime on and around public transportation</a:t>
            </a:r>
            <a:endParaRPr sz="2000" b="1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insights derived will be used to:</a:t>
            </a:r>
            <a:endParaRPr/>
          </a:p>
        </p:txBody>
      </p:sp>
      <p:sp>
        <p:nvSpPr>
          <p:cNvPr id="98" name="Google Shape;98;p11"/>
          <p:cNvSpPr txBox="1"/>
          <p:nvPr/>
        </p:nvSpPr>
        <p:spPr>
          <a:xfrm>
            <a:off x="914400" y="4409440"/>
            <a:ext cx="10878800" cy="160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consumers guidance on the risk related to taking the route that they are anticipating to take</a:t>
            </a:r>
            <a:endParaRPr/>
          </a:p>
          <a:p>
            <a:pPr marL="4572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authorities understand what factors contribute to spikes in crime and give recommendations on how to provide more safety on public transportation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l="2287" t="980" r="2284" b="32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 rot="10800000">
            <a:off x="-2" y="-1"/>
            <a:ext cx="12191999" cy="6858001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345440" y="325816"/>
            <a:ext cx="11518611" cy="5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USE CASE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0" y="350990"/>
            <a:ext cx="152400" cy="50351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" y="1333364"/>
            <a:ext cx="5798727" cy="401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2673" y="1333377"/>
            <a:ext cx="5815584" cy="40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"/>
          <p:cNvSpPr txBox="1"/>
          <p:nvPr/>
        </p:nvSpPr>
        <p:spPr>
          <a:xfrm>
            <a:off x="0" y="1333363"/>
            <a:ext cx="5815900" cy="4014216"/>
          </a:xfrm>
          <a:prstGeom prst="rect">
            <a:avLst/>
          </a:prstGeom>
          <a:solidFill>
            <a:schemeClr val="dk2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Exposed to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the safety of taking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dangerous routes as a tourist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 off between safety and cost for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safer options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-13" y="5326039"/>
            <a:ext cx="5815584" cy="11887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person using public transportation in Chicago, including commuters, residents and tourists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6372673" y="1335822"/>
            <a:ext cx="5815584" cy="4014216"/>
          </a:xfrm>
          <a:prstGeom prst="rect">
            <a:avLst/>
          </a:prstGeom>
          <a:solidFill>
            <a:schemeClr val="dk2">
              <a:alpha val="85882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Chicago’s reputation as one of the most dangerous cities in the US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Inability to ensure safety and prevent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how external factors influence crime on public transportation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information on where to increase staffing and presence </a:t>
            </a: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6363860" y="5326039"/>
            <a:ext cx="5815584" cy="11887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organization responsible for providing safety on public transportation in Chicago e.g. CPD, private security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l="2287" t="980" r="2284" b="32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/>
          <p:nvPr/>
        </p:nvSpPr>
        <p:spPr>
          <a:xfrm rot="10800000">
            <a:off x="-2" y="-1"/>
            <a:ext cx="12191999" cy="6858001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345440" y="325816"/>
            <a:ext cx="11518611" cy="5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AND IMPACT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0" y="350990"/>
            <a:ext cx="152400" cy="50351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" y="1333364"/>
            <a:ext cx="5798727" cy="401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2673" y="1333377"/>
            <a:ext cx="5815584" cy="40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 txBox="1"/>
          <p:nvPr/>
        </p:nvSpPr>
        <p:spPr>
          <a:xfrm>
            <a:off x="0" y="1333363"/>
            <a:ext cx="5815900" cy="4014216"/>
          </a:xfrm>
          <a:prstGeom prst="rect">
            <a:avLst/>
          </a:prstGeom>
          <a:solidFill>
            <a:schemeClr val="dk2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insights into the risk level of using a given means of public transportation at a given point in time</a:t>
            </a:r>
            <a:endParaRPr/>
          </a:p>
          <a:p>
            <a:pPr marL="4572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greater transparency on the safety of different public transport options</a:t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-13" y="5326039"/>
            <a:ext cx="5815584" cy="1005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CONSUMER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6372673" y="1335822"/>
            <a:ext cx="5815584" cy="4014216"/>
          </a:xfrm>
          <a:prstGeom prst="rect">
            <a:avLst/>
          </a:prstGeom>
          <a:solidFill>
            <a:schemeClr val="dk2">
              <a:alpha val="85882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insights into how to increase safety on public transportation by unveiling dominant crime patterns</a:t>
            </a:r>
            <a:endParaRPr/>
          </a:p>
          <a:p>
            <a:pPr marL="4572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predictive information on when to anticipate heightened crime, and help improve staffing efficiency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6363860" y="5326039"/>
            <a:ext cx="5815584" cy="100584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AUTHORITIES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l="2287" t="980" r="2284" b="32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 rot="10800000">
            <a:off x="-9177" y="0"/>
            <a:ext cx="12191999" cy="6858001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345440" y="325816"/>
            <a:ext cx="11518611" cy="5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PROCESSING AND PREPARATION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0" y="350990"/>
            <a:ext cx="152400" cy="50351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-14" y="1373798"/>
            <a:ext cx="2926080" cy="530132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6154413" y="1375996"/>
            <a:ext cx="2926080" cy="530132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3081012" y="1388354"/>
            <a:ext cx="2926200" cy="530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9235439" y="1375996"/>
            <a:ext cx="2926080" cy="530132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02616" y="1479795"/>
            <a:ext cx="26598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3183628" y="1480100"/>
            <a:ext cx="26598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PREPARATION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9368535" y="1480100"/>
            <a:ext cx="26598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6291321" y="1480100"/>
            <a:ext cx="26598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graphicFrame>
        <p:nvGraphicFramePr>
          <p:cNvPr id="143" name="Google Shape;143;p24"/>
          <p:cNvGraphicFramePr/>
          <p:nvPr>
            <p:extLst>
              <p:ext uri="{D42A27DB-BD31-4B8C-83A1-F6EECF244321}">
                <p14:modId xmlns:p14="http://schemas.microsoft.com/office/powerpoint/2010/main" val="464519102"/>
              </p:ext>
            </p:extLst>
          </p:nvPr>
        </p:nvGraphicFramePr>
        <p:xfrm>
          <a:off x="206941" y="2355078"/>
          <a:ext cx="2492900" cy="4367595"/>
        </p:xfrm>
        <a:graphic>
          <a:graphicData uri="http://schemas.openxmlformats.org/drawingml/2006/table">
            <a:tbl>
              <a:tblPr firstRow="1" bandRow="1">
                <a:noFill/>
                <a:tableStyleId>{5CA91A10-EBAC-4D74-ACFF-368416B186C2}</a:tableStyleId>
              </a:tblPr>
              <a:tblGrid>
                <a:gridCol w="249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 dirty="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4"/>
                        </a:rPr>
                        <a:t>Crime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(updated daily)</a:t>
                      </a:r>
                      <a:endParaRPr dirty="0"/>
                    </a:p>
                  </a:txBody>
                  <a:tcPr marL="83125" marR="831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5"/>
                        </a:rPr>
                        <a:t>CTA_BusStops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(static)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83125" marR="83125" marT="45725" marB="45725" anchor="ctr">
                    <a:lnL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6"/>
                        </a:rPr>
                        <a:t>CTA_TrainStops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(static)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83125" marR="83125" marT="45725" marB="45725" anchor="ctr">
                    <a:lnL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7"/>
                        </a:rPr>
                        <a:t>Weather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updated daily</a:t>
                      </a:r>
                      <a:r>
                        <a:rPr lang="en-US" sz="1400" u="none" strike="noStrike" cap="non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83125" marR="831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Holidays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https://www.federalpay.org/holidays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83125" marR="831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CityGrid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(static)</a:t>
                      </a:r>
                      <a:endParaRPr dirty="0"/>
                    </a:p>
                  </a:txBody>
                  <a:tcPr marL="83125" marR="831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4" name="Google Shape;14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8135" y="1950493"/>
            <a:ext cx="1294700" cy="357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4"/>
          <p:cNvCxnSpPr/>
          <p:nvPr/>
        </p:nvCxnSpPr>
        <p:spPr>
          <a:xfrm>
            <a:off x="2499360" y="2672080"/>
            <a:ext cx="95504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6" name="Google Shape;146;p24"/>
          <p:cNvSpPr txBox="1"/>
          <p:nvPr/>
        </p:nvSpPr>
        <p:spPr>
          <a:xfrm>
            <a:off x="3387069" y="2344925"/>
            <a:ext cx="2536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API for daily refresh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419825" y="3266450"/>
            <a:ext cx="24237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en-US" sz="1800">
                <a:solidFill>
                  <a:schemeClr val="accent1"/>
                </a:solidFill>
              </a:rPr>
              <a:t>, transform, clean</a:t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2499360" y="3752164"/>
            <a:ext cx="95504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9" name="Google Shape;149;p24"/>
          <p:cNvSpPr txBox="1"/>
          <p:nvPr/>
        </p:nvSpPr>
        <p:spPr>
          <a:xfrm>
            <a:off x="3383500" y="5981675"/>
            <a:ext cx="25362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Grid generation</a:t>
            </a:r>
            <a:r>
              <a:rPr lang="en-US" sz="1800">
                <a:solidFill>
                  <a:schemeClr val="accent1"/>
                </a:solidFill>
              </a:rPr>
              <a:t>, </a:t>
            </a: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Grid ID</a:t>
            </a:r>
            <a:r>
              <a:rPr lang="en-US" sz="1800">
                <a:solidFill>
                  <a:schemeClr val="accent1"/>
                </a:solidFill>
              </a:rPr>
              <a:t> assignment</a:t>
            </a:r>
            <a:endParaRPr/>
          </a:p>
        </p:txBody>
      </p:sp>
      <p:cxnSp>
        <p:nvCxnSpPr>
          <p:cNvPr id="150" name="Google Shape;150;p24"/>
          <p:cNvCxnSpPr/>
          <p:nvPr/>
        </p:nvCxnSpPr>
        <p:spPr>
          <a:xfrm>
            <a:off x="2499360" y="6228734"/>
            <a:ext cx="95504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51" name="Google Shape;151;p24"/>
          <p:cNvPicPr preferRelativeResize="0"/>
          <p:nvPr/>
        </p:nvPicPr>
        <p:blipFill rotWithShape="1">
          <a:blip r:embed="rId10">
            <a:alphaModFix/>
          </a:blip>
          <a:srcRect l="-1250" t="2723" r="-1240" b="2723"/>
          <a:stretch/>
        </p:blipFill>
        <p:spPr>
          <a:xfrm>
            <a:off x="6611382" y="3025066"/>
            <a:ext cx="2038812" cy="107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6635723" y="4003981"/>
            <a:ext cx="2096059" cy="98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Management in CloudSQL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64796" y="4579151"/>
            <a:ext cx="1853466" cy="48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79444" y="2794749"/>
            <a:ext cx="1424170" cy="3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9472553" y="3257668"/>
            <a:ext cx="2536232" cy="55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Risk Score Development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9650449" y="5062906"/>
            <a:ext cx="20961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3387637" y="5357950"/>
            <a:ext cx="25362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</a:rPr>
              <a:t>Download and clean</a:t>
            </a:r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2499435" y="5609509"/>
            <a:ext cx="95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2499435" y="4860605"/>
            <a:ext cx="95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0" name="Google Shape;160;p24"/>
          <p:cNvSpPr txBox="1"/>
          <p:nvPr/>
        </p:nvSpPr>
        <p:spPr>
          <a:xfrm>
            <a:off x="3388275" y="4522075"/>
            <a:ext cx="249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API for daily refresh</a:t>
            </a:r>
            <a:endParaRPr/>
          </a:p>
        </p:txBody>
      </p:sp>
      <p:cxnSp>
        <p:nvCxnSpPr>
          <p:cNvPr id="161" name="Google Shape;161;p24"/>
          <p:cNvCxnSpPr/>
          <p:nvPr/>
        </p:nvCxnSpPr>
        <p:spPr>
          <a:xfrm>
            <a:off x="5669860" y="1679855"/>
            <a:ext cx="95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4"/>
          <p:cNvCxnSpPr/>
          <p:nvPr/>
        </p:nvCxnSpPr>
        <p:spPr>
          <a:xfrm rot="10800000" flipH="1">
            <a:off x="8884185" y="2957418"/>
            <a:ext cx="876000" cy="451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3" name="Google Shape;163;p24"/>
          <p:cNvCxnSpPr/>
          <p:nvPr/>
        </p:nvCxnSpPr>
        <p:spPr>
          <a:xfrm rot="10800000">
            <a:off x="10764129" y="3955751"/>
            <a:ext cx="3600" cy="471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l="2290" t="979" r="2280" b="32821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 rot="10800000"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45440" y="325816"/>
            <a:ext cx="11518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PLATFORM CONSIDERATIONS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0" y="350990"/>
            <a:ext cx="152400" cy="503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154413" y="1375996"/>
            <a:ext cx="2926200" cy="53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3081012" y="1388354"/>
            <a:ext cx="2926200" cy="530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9235439" y="1375996"/>
            <a:ext cx="2926200" cy="530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3183628" y="1480100"/>
            <a:ext cx="26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PREPARATION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9368535" y="1480100"/>
            <a:ext cx="26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6291321" y="1480100"/>
            <a:ext cx="265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795" y="1964098"/>
            <a:ext cx="1853450" cy="51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309325" y="3052675"/>
            <a:ext cx="24084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Alternatives: OpenRefine</a:t>
            </a:r>
            <a:endParaRPr b="1"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Programmatic tool compared to OpenRefine which requires GUI </a:t>
            </a: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Wider availability of packages (pandas, numpy)</a:t>
            </a: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Ability to directly interface with SQL server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496023" y="5981668"/>
            <a:ext cx="20961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5">
            <a:alphaModFix/>
          </a:blip>
          <a:srcRect l="-1250" t="2723" r="-1240" b="2723"/>
          <a:stretch/>
        </p:blipFill>
        <p:spPr>
          <a:xfrm>
            <a:off x="6753099" y="1919249"/>
            <a:ext cx="1736449" cy="9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6573275" y="3052687"/>
            <a:ext cx="2096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Alternatives: AWS, Azure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Greater familiarity with GCP compared to other platforms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Ease of access through shell directly within Chrome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Availability of free credits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9113" y="1919250"/>
            <a:ext cx="2318874" cy="6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9642925" y="3052675"/>
            <a:ext cx="2096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Alternatives: PowerBI, Metabase</a:t>
            </a:r>
            <a:endParaRPr b="1"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Better performance on high volume datasets</a:t>
            </a: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PowerBI workspace has a limit of 10GB data</a:t>
            </a: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Greater flexibility in connecting with database sources and servers</a:t>
            </a:r>
            <a:endParaRPr>
              <a:solidFill>
                <a:schemeClr val="accen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l="2287" t="980" r="2284" b="32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 rot="10800000">
            <a:off x="-2" y="-1"/>
            <a:ext cx="12191999" cy="6858001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45440" y="325816"/>
            <a:ext cx="11518611" cy="5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ENTITY RELATIONSHIP MODEL</a:t>
            </a:r>
            <a:endParaRPr sz="1050" b="0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0" y="350990"/>
            <a:ext cx="152400" cy="50351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00" y="1176475"/>
            <a:ext cx="5356874" cy="53486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/>
          <p:nvPr/>
        </p:nvSpPr>
        <p:spPr>
          <a:xfrm rot="10800000">
            <a:off x="-292100" y="-249007"/>
            <a:ext cx="12776200" cy="7864015"/>
          </a:xfrm>
          <a:prstGeom prst="rect">
            <a:avLst/>
          </a:prstGeom>
          <a:gradFill>
            <a:gsLst>
              <a:gs pos="0">
                <a:srgbClr val="FFFFFF">
                  <a:alpha val="45490"/>
                </a:srgbClr>
              </a:gs>
              <a:gs pos="73000">
                <a:srgbClr val="FFFFFF">
                  <a:alpha val="81568"/>
                </a:srgbClr>
              </a:gs>
              <a:gs pos="100000">
                <a:srgbClr val="FFFFFF">
                  <a:alpha val="81568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4549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615168" y="2845815"/>
            <a:ext cx="11089408" cy="171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"/>
          <p:cNvSpPr txBox="1"/>
          <p:nvPr/>
        </p:nvSpPr>
        <p:spPr>
          <a:xfrm>
            <a:off x="615168" y="3765921"/>
            <a:ext cx="9844983" cy="239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Considerations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Courier New"/>
              <a:buChar char="o"/>
            </a:pPr>
            <a:r>
              <a:rPr lang="en-US" sz="28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sz="28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26936"/>
          <a:stretch/>
        </p:blipFill>
        <p:spPr>
          <a:xfrm>
            <a:off x="-292100" y="-101599"/>
            <a:ext cx="12776201" cy="7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/>
          <p:nvPr/>
        </p:nvSpPr>
        <p:spPr>
          <a:xfrm rot="10800000">
            <a:off x="-292100" y="-228149"/>
            <a:ext cx="12776200" cy="7864015"/>
          </a:xfrm>
          <a:prstGeom prst="rect">
            <a:avLst/>
          </a:prstGeom>
          <a:gradFill>
            <a:gsLst>
              <a:gs pos="0">
                <a:srgbClr val="FFFFFF">
                  <a:alpha val="52549"/>
                </a:srgbClr>
              </a:gs>
              <a:gs pos="65000">
                <a:srgbClr val="FFFFFF">
                  <a:alpha val="92549"/>
                </a:srgbClr>
              </a:gs>
              <a:gs pos="100000">
                <a:srgbClr val="FFFFFF">
                  <a:alpha val="92549"/>
                </a:srgbClr>
              </a:gs>
            </a:gsLst>
            <a:lin ang="0" scaled="0"/>
          </a:gradFill>
          <a:ln>
            <a:noFill/>
          </a:ln>
          <a:effectLst>
            <a:outerShdw blurRad="50800" dist="50800" dir="5400000" algn="ctr" rotWithShape="0">
              <a:schemeClr val="lt1">
                <a:alpha val="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264392" y="221641"/>
            <a:ext cx="11089408" cy="171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mon"/>
              <a:buNone/>
            </a:pPr>
            <a:r>
              <a:rPr lang="en-US" sz="4400" b="0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GROUPS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2" name="Google Shape;212;p5"/>
          <p:cNvGrpSpPr/>
          <p:nvPr/>
        </p:nvGrpSpPr>
        <p:grpSpPr>
          <a:xfrm>
            <a:off x="10" y="1109845"/>
            <a:ext cx="5798728" cy="4948678"/>
            <a:chOff x="1699424" y="1907296"/>
            <a:chExt cx="3295668" cy="2705822"/>
          </a:xfrm>
        </p:grpSpPr>
        <p:sp>
          <p:nvSpPr>
            <p:cNvPr id="213" name="Google Shape;213;p5"/>
            <p:cNvSpPr/>
            <p:nvPr/>
          </p:nvSpPr>
          <p:spPr>
            <a:xfrm>
              <a:off x="1699424" y="4002607"/>
              <a:ext cx="3295668" cy="61051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72000" rIns="91425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emo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</a:t>
              </a: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4" name="Google Shape;21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9424" y="1907296"/>
              <a:ext cx="3295668" cy="21751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5"/>
          <p:cNvGrpSpPr/>
          <p:nvPr/>
        </p:nvGrpSpPr>
        <p:grpSpPr>
          <a:xfrm>
            <a:off x="6210113" y="1109858"/>
            <a:ext cx="5981898" cy="4855636"/>
            <a:chOff x="6657160" y="1907296"/>
            <a:chExt cx="3308572" cy="2726048"/>
          </a:xfrm>
        </p:grpSpPr>
        <p:pic>
          <p:nvPicPr>
            <p:cNvPr id="216" name="Google Shape;21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57160" y="1907296"/>
              <a:ext cx="3308572" cy="2241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5"/>
            <p:cNvSpPr/>
            <p:nvPr/>
          </p:nvSpPr>
          <p:spPr>
            <a:xfrm>
              <a:off x="6670064" y="4082438"/>
              <a:ext cx="3295668" cy="550906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72000" rIns="91425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Lemon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AUTHORITIES</a:t>
              </a: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8" name="Google Shape;218;p5"/>
          <p:cNvSpPr txBox="1"/>
          <p:nvPr/>
        </p:nvSpPr>
        <p:spPr>
          <a:xfrm>
            <a:off x="264400" y="6141900"/>
            <a:ext cx="511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person using public transportation in Chicago, including commuters, residents and tourists</a:t>
            </a:r>
            <a:endParaRPr sz="2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6644163" y="6141900"/>
            <a:ext cx="5113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organization responsible for providing safety on public transportation in Chicago e.g. CPD, private security</a:t>
            </a:r>
            <a:endParaRPr sz="20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798</Words>
  <Application>Microsoft Macintosh PowerPoint</Application>
  <PresentationFormat>Widescreen</PresentationFormat>
  <Paragraphs>148</Paragraphs>
  <Slides>14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Helvetica Neue</vt:lpstr>
      <vt:lpstr>Noto Sans Symbols</vt:lpstr>
      <vt:lpstr>Lemon</vt:lpstr>
      <vt:lpstr>Calibri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Lola Johnston</dc:creator>
  <cp:lastModifiedBy>Lola Johnston</cp:lastModifiedBy>
  <cp:revision>1</cp:revision>
  <dcterms:created xsi:type="dcterms:W3CDTF">2019-10-29T04:15:35Z</dcterms:created>
  <dcterms:modified xsi:type="dcterms:W3CDTF">2019-11-14T01:54:01Z</dcterms:modified>
</cp:coreProperties>
</file>